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64" r:id="rId3"/>
    <p:sldId id="256" r:id="rId4"/>
    <p:sldId id="258" r:id="rId5"/>
    <p:sldId id="265" r:id="rId6"/>
    <p:sldId id="266" r:id="rId7"/>
    <p:sldId id="259" r:id="rId8"/>
    <p:sldId id="267" r:id="rId9"/>
    <p:sldId id="261" r:id="rId10"/>
    <p:sldId id="268" r:id="rId11"/>
    <p:sldId id="260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4A5DBA-BE09-4E27-A00B-FE26711AABCF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2CEDF-0EA1-4A28-9F38-F22252341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57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2CEDF-0EA1-4A28-9F38-F22252341E2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485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6A7C2DB-8AB5-43E5-A275-E571594F54BB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6A7C2DB-8AB5-43E5-A275-E571594F54BB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</a:t>
            </a:r>
            <a:r>
              <a:rPr lang="en-US" sz="7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Now!</a:t>
            </a:r>
            <a:endParaRPr lang="en-US" sz="7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23652"/>
            <a:ext cx="8001000" cy="3508977"/>
          </a:xfrm>
        </p:spPr>
        <p:txBody>
          <a:bodyPr>
            <a:noAutofit/>
          </a:bodyPr>
          <a:lstStyle/>
          <a:p>
            <a:pPr lvl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Why do writers use </a:t>
            </a:r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direct </a:t>
            </a:r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quotes</a:t>
            </a:r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from an outside source when writing?</a:t>
            </a:r>
          </a:p>
        </p:txBody>
      </p:sp>
      <p:pic>
        <p:nvPicPr>
          <p:cNvPr id="1026" name="Picture 2" descr="http://internet.phillipmartin.info/la_creativewritin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343400"/>
            <a:ext cx="54864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221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Brackets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001000" cy="3508977"/>
          </a:xfrm>
        </p:spPr>
        <p:txBody>
          <a:bodyPr/>
          <a:lstStyle/>
          <a:p>
            <a:r>
              <a:rPr lang="en-US" sz="3000" b="1" dirty="0">
                <a:latin typeface="+mj-lt"/>
              </a:rPr>
              <a:t>Brackets ([ ]) are </a:t>
            </a:r>
            <a:r>
              <a:rPr lang="en-US" sz="30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used to clarify the meaning </a:t>
            </a:r>
            <a:r>
              <a:rPr lang="en-US" sz="30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of quoted </a:t>
            </a:r>
            <a:r>
              <a:rPr lang="en-US" sz="30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material</a:t>
            </a:r>
            <a:r>
              <a:rPr lang="en-US" sz="3000" b="1" dirty="0">
                <a:latin typeface="+mj-lt"/>
              </a:rPr>
              <a:t>. If a quote is unclear, add a few </a:t>
            </a:r>
            <a:r>
              <a:rPr lang="en-US" sz="3000" b="1" dirty="0" smtClean="0">
                <a:latin typeface="+mj-lt"/>
              </a:rPr>
              <a:t>words </a:t>
            </a:r>
            <a:r>
              <a:rPr lang="en-US" sz="3000" b="1" dirty="0">
                <a:latin typeface="+mj-lt"/>
              </a:rPr>
              <a:t>to clarify. Enclose the added material in </a:t>
            </a:r>
            <a:r>
              <a:rPr lang="en-US" sz="3000" b="1" dirty="0" smtClean="0">
                <a:latin typeface="+mj-lt"/>
              </a:rPr>
              <a:t>brackets</a:t>
            </a:r>
            <a:r>
              <a:rPr lang="en-US" sz="3000" b="1" dirty="0">
                <a:latin typeface="+mj-lt"/>
              </a:rPr>
              <a:t>. </a:t>
            </a:r>
            <a:r>
              <a:rPr lang="en-US" sz="3000" b="1" dirty="0" smtClean="0">
                <a:latin typeface="+mj-lt"/>
              </a:rPr>
              <a:t/>
            </a:r>
            <a:br>
              <a:rPr lang="en-US" sz="3000" b="1" dirty="0" smtClean="0">
                <a:latin typeface="+mj-lt"/>
              </a:rPr>
            </a:br>
            <a:endParaRPr lang="en-US" sz="3000" b="1" dirty="0">
              <a:latin typeface="+mj-lt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3000" b="1" i="1" dirty="0">
                <a:latin typeface="+mj-lt"/>
              </a:rPr>
              <a:t>For example: </a:t>
            </a:r>
            <a:r>
              <a:rPr lang="en-US" sz="3000" b="1" i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“They </a:t>
            </a:r>
            <a:r>
              <a:rPr lang="en-US" sz="30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[the other team] </a:t>
            </a:r>
            <a:r>
              <a:rPr lang="en-US" sz="3000" b="1" i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played a </a:t>
            </a:r>
            <a:r>
              <a:rPr lang="en-US" sz="3000" b="1" i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better </a:t>
            </a:r>
            <a:r>
              <a:rPr lang="en-US" sz="3000" b="1" i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game.”</a:t>
            </a:r>
          </a:p>
          <a:p>
            <a:endParaRPr lang="en-US" b="1" dirty="0">
              <a:latin typeface="+mj-lt"/>
            </a:endParaRPr>
          </a:p>
        </p:txBody>
      </p:sp>
      <p:pic>
        <p:nvPicPr>
          <p:cNvPr id="6146" name="Picture 2" descr="http://images.clipartpanda.com/bracket-clipart-clipart-0035_Clip_A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218" y="4403402"/>
            <a:ext cx="2133600" cy="241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comps.canstockphoto.com/can-stock-photo_csp683001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87" b="7308"/>
          <a:stretch/>
        </p:blipFill>
        <p:spPr bwMode="auto">
          <a:xfrm>
            <a:off x="1407968" y="4648201"/>
            <a:ext cx="4286250" cy="1863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375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6162" y="1524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Ellipses &amp; Brackets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934" y="1333499"/>
            <a:ext cx="8077200" cy="5157511"/>
          </a:xfrm>
        </p:spPr>
        <p:txBody>
          <a:bodyPr>
            <a:noAutofit/>
          </a:bodyPr>
          <a:lstStyle/>
          <a:p>
            <a:r>
              <a:rPr lang="en-US" sz="3000" b="1" u="sng" dirty="0">
                <a:latin typeface="+mj-lt"/>
              </a:rPr>
              <a:t>Use ellipses and brackets</a:t>
            </a:r>
            <a:r>
              <a:rPr lang="en-US" sz="3000" b="1" dirty="0">
                <a:latin typeface="+mj-lt"/>
              </a:rPr>
              <a:t> to include more without writing out long pieces of quoted material. </a:t>
            </a:r>
            <a:r>
              <a:rPr lang="en-US" sz="3000" b="1" dirty="0" smtClean="0">
                <a:latin typeface="+mj-lt"/>
              </a:rPr>
              <a:t/>
            </a:r>
            <a:br>
              <a:rPr lang="en-US" sz="3000" b="1" dirty="0" smtClean="0">
                <a:latin typeface="+mj-lt"/>
              </a:rPr>
            </a:br>
            <a:endParaRPr lang="en-US" sz="3000" b="1" dirty="0" smtClean="0">
              <a:latin typeface="+mj-lt"/>
            </a:endParaRPr>
          </a:p>
          <a:p>
            <a:r>
              <a:rPr lang="en-US" sz="2500" b="1" u="sng" dirty="0" smtClean="0">
                <a:solidFill>
                  <a:schemeClr val="tx1"/>
                </a:solidFill>
                <a:latin typeface="+mj-lt"/>
              </a:rPr>
              <a:t>Quote: </a:t>
            </a:r>
            <a:r>
              <a:rPr lang="en-US" sz="2300" b="1" dirty="0" smtClean="0">
                <a:solidFill>
                  <a:schemeClr val="tx1"/>
                </a:solidFill>
                <a:latin typeface="+mj-lt"/>
              </a:rPr>
              <a:t>“Harrison </a:t>
            </a:r>
            <a:r>
              <a:rPr lang="en-US" sz="2300" b="1" dirty="0">
                <a:solidFill>
                  <a:schemeClr val="tx1"/>
                </a:solidFill>
                <a:latin typeface="+mj-lt"/>
              </a:rPr>
              <a:t>tore the straps of his handicap harness like wet tissue paper, tore straps guaranteed to support five thousand pounds. Harrison’s scrap-iron handicaps crashed to the floor.” </a:t>
            </a:r>
            <a:endParaRPr lang="en-US" sz="2300" b="1" dirty="0">
              <a:solidFill>
                <a:schemeClr val="accent5"/>
              </a:solidFill>
              <a:latin typeface="+mj-lt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100" b="1" i="1" dirty="0" smtClean="0">
                <a:solidFill>
                  <a:schemeClr val="accent5"/>
                </a:solidFill>
                <a:latin typeface="+mj-lt"/>
              </a:rPr>
              <a:t>The </a:t>
            </a:r>
            <a:r>
              <a:rPr lang="en-US" sz="2100" b="1" i="1" dirty="0">
                <a:solidFill>
                  <a:schemeClr val="accent5"/>
                </a:solidFill>
                <a:latin typeface="+mj-lt"/>
              </a:rPr>
              <a:t>reader celebrates the moment when “Harrison tore the straps of his handicap harness like wet tissue paper</a:t>
            </a:r>
            <a:r>
              <a:rPr lang="en-US" sz="21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… [and] </a:t>
            </a:r>
            <a:r>
              <a:rPr lang="en-US" sz="2100" b="1" i="1" dirty="0">
                <a:solidFill>
                  <a:schemeClr val="accent5"/>
                </a:solidFill>
                <a:latin typeface="+mj-lt"/>
              </a:rPr>
              <a:t>scrap-iron handicaps crashed to the floor,” allowing him full freedom at last (Vonnegut 104).</a:t>
            </a:r>
          </a:p>
          <a:p>
            <a:endParaRPr lang="en-US" sz="2500" b="1" dirty="0">
              <a:latin typeface="+mj-lt"/>
            </a:endParaRPr>
          </a:p>
        </p:txBody>
      </p:sp>
      <p:pic>
        <p:nvPicPr>
          <p:cNvPr id="7170" name="Picture 2" descr="http://cdn5.qualitystockphotos.com/b1/12/106/photo-24737947-horizontal-colored-penci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1" t="22727" b="22000"/>
          <a:stretch/>
        </p:blipFill>
        <p:spPr bwMode="auto">
          <a:xfrm>
            <a:off x="4953000" y="2362200"/>
            <a:ext cx="37338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218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637264"/>
          </a:xfrm>
        </p:spPr>
        <p:txBody>
          <a:bodyPr>
            <a:normAutofit/>
          </a:bodyPr>
          <a:lstStyle/>
          <a:p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</a:t>
            </a:r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b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Springboard Page 103</a:t>
            </a:r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23652"/>
            <a:ext cx="7848600" cy="3508977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Read and mark 103-104 of “Harrison Bergeron”</a:t>
            </a:r>
          </a:p>
          <a:p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Complete A and B of chart on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page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106</a:t>
            </a:r>
            <a:endParaRPr 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Picture 2" descr="https://p.gr-assets.com/max_square/fill/books/1323130675/101761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962400"/>
            <a:ext cx="2362199" cy="2362200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cd.pbsstatic.com/l/37/6137/3661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962400"/>
            <a:ext cx="2438400" cy="2362200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198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own…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24800" cy="3508977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Compete C 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&amp; 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 of the 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Chart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Picture 2" descr="https://m1.behance.net/rendition/modules/74255883/disp/a25710fe79f7157a63e7179e696cc52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378200"/>
            <a:ext cx="4419600" cy="2946400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9311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27664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 Reading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rusdlink.org/cms/lib3/ca01001728/centricity/domain/24/newslett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514600"/>
            <a:ext cx="3000375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ccpl-fl.net/images/2013/books_stacke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014" y="2514600"/>
            <a:ext cx="3390186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246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Embedding Direct Quotes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212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do writers use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 Quotes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001000" cy="4232429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500" b="1" u="sng" dirty="0" smtClean="0">
                <a:latin typeface="+mj-lt"/>
              </a:rPr>
              <a:t>To </a:t>
            </a:r>
            <a:r>
              <a:rPr lang="en-US" sz="3500" b="1" u="sng" dirty="0">
                <a:latin typeface="+mj-lt"/>
              </a:rPr>
              <a:t>develop additional ideas to support the </a:t>
            </a:r>
            <a:r>
              <a:rPr lang="en-US" sz="3500" b="1" u="sng" dirty="0" smtClean="0">
                <a:latin typeface="+mj-lt"/>
              </a:rPr>
              <a:t>thesis</a:t>
            </a:r>
          </a:p>
          <a:p>
            <a:pPr marL="525780" indent="-457200">
              <a:buFont typeface="+mj-lt"/>
              <a:buAutoNum type="arabicPeriod"/>
            </a:pPr>
            <a:endParaRPr lang="en-US" sz="3500" b="1" u="sng" dirty="0" smtClean="0">
              <a:latin typeface="+mj-lt"/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sz="3500" b="1" dirty="0" smtClean="0">
                <a:latin typeface="+mj-lt"/>
              </a:rPr>
              <a:t>Writers use </a:t>
            </a:r>
            <a:r>
              <a:rPr lang="en-US" sz="3500" b="1" dirty="0">
                <a:latin typeface="+mj-lt"/>
              </a:rPr>
              <a:t>s</a:t>
            </a:r>
            <a:r>
              <a:rPr lang="en-US" sz="3500" b="1" dirty="0" smtClean="0">
                <a:latin typeface="+mj-lt"/>
              </a:rPr>
              <a:t>pecific </a:t>
            </a:r>
            <a:r>
              <a:rPr lang="en-US" sz="3500" b="1" dirty="0">
                <a:latin typeface="+mj-lt"/>
              </a:rPr>
              <a:t>evidence, such as paraphrased and/or direct quotations</a:t>
            </a:r>
          </a:p>
        </p:txBody>
      </p:sp>
      <p:pic>
        <p:nvPicPr>
          <p:cNvPr id="1026" name="Picture 2" descr="http://www.publicdomainpictures.net/download-picture.php?adresar=50000&amp;soubor=quotation-mark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914720"/>
            <a:ext cx="1716264" cy="133368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758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What is a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 Quotation</a:t>
            </a:r>
            <a:r>
              <a:rPr lang="en-US" u="sng" dirty="0" smtClean="0"/>
              <a:t>?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23652"/>
            <a:ext cx="7696200" cy="3508977"/>
          </a:xfrm>
        </p:spPr>
        <p:txBody>
          <a:bodyPr>
            <a:normAutofit/>
          </a:bodyPr>
          <a:lstStyle/>
          <a:p>
            <a:r>
              <a:rPr lang="en-US" sz="3000" dirty="0" smtClean="0">
                <a:latin typeface="+mj-lt"/>
              </a:rPr>
              <a:t>The use of </a:t>
            </a:r>
            <a:r>
              <a:rPr lang="en-US" sz="3000" dirty="0">
                <a:latin typeface="+mj-lt"/>
              </a:rPr>
              <a:t>the </a:t>
            </a:r>
            <a:r>
              <a:rPr lang="en-US" sz="3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exact words </a:t>
            </a:r>
            <a:r>
              <a:rPr lang="en-US" sz="3000" dirty="0">
                <a:latin typeface="+mj-lt"/>
              </a:rPr>
              <a:t>of an author or </a:t>
            </a:r>
            <a:r>
              <a:rPr lang="en-US" sz="3000" dirty="0" smtClean="0">
                <a:latin typeface="+mj-lt"/>
              </a:rPr>
              <a:t>speaker.</a:t>
            </a:r>
          </a:p>
          <a:p>
            <a:pPr lvl="1">
              <a:buFont typeface="Wingdings" pitchFamily="2" charset="2"/>
              <a:buChar char="Ø"/>
            </a:pPr>
            <a:r>
              <a:rPr lang="en-US" sz="3000" dirty="0" smtClean="0">
                <a:solidFill>
                  <a:srgbClr val="002060"/>
                </a:solidFill>
                <a:latin typeface="+mj-lt"/>
              </a:rPr>
              <a:t>Note: A direct </a:t>
            </a:r>
            <a:r>
              <a:rPr lang="en-US" sz="3000" dirty="0">
                <a:solidFill>
                  <a:srgbClr val="002060"/>
                </a:solidFill>
                <a:latin typeface="+mj-lt"/>
              </a:rPr>
              <a:t>quotation is placed </a:t>
            </a:r>
            <a:r>
              <a:rPr lang="en-US" sz="3000" dirty="0" smtClean="0">
                <a:solidFill>
                  <a:srgbClr val="002060"/>
                </a:solidFill>
                <a:latin typeface="+mj-lt"/>
              </a:rPr>
              <a:t>inside</a:t>
            </a:r>
            <a:r>
              <a:rPr lang="en-US" sz="3000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3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“quotation marks”. </a:t>
            </a:r>
            <a:endParaRPr lang="en-US" sz="30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5494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924800" cy="1143000"/>
          </a:xfrm>
        </p:spPr>
        <p:txBody>
          <a:bodyPr>
            <a:noAutofit/>
          </a:bodyPr>
          <a:lstStyle/>
          <a:p>
            <a:pPr algn="ctr"/>
            <a:r>
              <a:rPr lang="en-US" sz="3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we Cite a Direct Quotation? </a:t>
            </a:r>
            <a:endParaRPr lang="en-US" sz="3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24800" cy="4953000"/>
          </a:xfrm>
        </p:spPr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“Direct Quotation” (Author’s Last Name Page </a:t>
            </a:r>
            <a:r>
              <a:rPr lang="en-US" sz="3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#).</a:t>
            </a:r>
            <a:r>
              <a:rPr lang="en-US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en-US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en-US" sz="3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lvl="1"/>
            <a:r>
              <a:rPr lang="en-US" sz="3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Example</a:t>
            </a:r>
            <a:r>
              <a:rPr lang="en-US" sz="3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</a:t>
            </a:r>
          </a:p>
          <a:p>
            <a:pPr lvl="1"/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Jonas was feeling embarrassed, "He </a:t>
            </a:r>
            <a:r>
              <a:rPr lang="en-U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hunched his shoulders and tried to make himself smaller in the seat. He wanted to disappear, to fade away, not to 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exist” (Lowry 58). </a:t>
            </a:r>
            <a:endParaRPr lang="en-US" sz="30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51577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01000" cy="1143000"/>
          </a:xfrm>
        </p:spPr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using direct quotes…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620000" cy="4876800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b="1" u="sng" dirty="0" smtClean="0">
                <a:latin typeface="+mj-lt"/>
              </a:rPr>
              <a:t>Avoid plagiarism</a:t>
            </a:r>
            <a:r>
              <a:rPr lang="en-US" b="1" dirty="0" smtClean="0">
                <a:latin typeface="+mj-lt"/>
              </a:rPr>
              <a:t> by paraphrasing or using direct </a:t>
            </a:r>
            <a:r>
              <a:rPr lang="en-US" b="1" dirty="0" smtClean="0">
                <a:latin typeface="+mj-lt"/>
              </a:rPr>
              <a:t>quotes</a:t>
            </a:r>
            <a:endParaRPr lang="en-US" b="1" dirty="0" smtClean="0">
              <a:latin typeface="+mj-lt"/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b="1" dirty="0">
                <a:latin typeface="+mj-lt"/>
              </a:rPr>
              <a:t>T</a:t>
            </a:r>
            <a:r>
              <a:rPr lang="en-US" b="1" dirty="0" smtClean="0">
                <a:latin typeface="+mj-lt"/>
              </a:rPr>
              <a:t>o </a:t>
            </a:r>
            <a:r>
              <a:rPr lang="en-US" b="1" dirty="0">
                <a:latin typeface="+mj-lt"/>
              </a:rPr>
              <a:t>smoothly embed a direct quotation, </a:t>
            </a:r>
            <a:r>
              <a:rPr lang="en-US" b="1" dirty="0" smtClean="0">
                <a:latin typeface="+mj-lt"/>
              </a:rPr>
              <a:t>use 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TLQC</a:t>
            </a:r>
            <a:r>
              <a:rPr lang="en-US" b="1" dirty="0" smtClean="0">
                <a:latin typeface="+mj-lt"/>
              </a:rPr>
              <a:t> format (</a:t>
            </a:r>
            <a:r>
              <a:rPr lang="en-US" b="1" u="sng" dirty="0" smtClean="0">
                <a:solidFill>
                  <a:srgbClr val="FF0000"/>
                </a:solidFill>
                <a:latin typeface="+mj-lt"/>
              </a:rPr>
              <a:t>transition</a:t>
            </a:r>
            <a:r>
              <a:rPr lang="en-US" b="1" u="sng" dirty="0">
                <a:latin typeface="+mj-lt"/>
              </a:rPr>
              <a:t>, </a:t>
            </a:r>
            <a:r>
              <a:rPr lang="en-US" b="1" u="sng" dirty="0">
                <a:solidFill>
                  <a:srgbClr val="FF0000"/>
                </a:solidFill>
                <a:latin typeface="+mj-lt"/>
              </a:rPr>
              <a:t>lead-in</a:t>
            </a:r>
            <a:r>
              <a:rPr lang="en-US" b="1" u="sng" dirty="0">
                <a:latin typeface="+mj-lt"/>
              </a:rPr>
              <a:t>, </a:t>
            </a:r>
            <a:r>
              <a:rPr lang="en-US" b="1" u="sng" dirty="0">
                <a:solidFill>
                  <a:srgbClr val="FF0000"/>
                </a:solidFill>
                <a:latin typeface="+mj-lt"/>
              </a:rPr>
              <a:t>quotation</a:t>
            </a:r>
            <a:r>
              <a:rPr lang="en-US" b="1" u="sng" dirty="0">
                <a:latin typeface="+mj-lt"/>
              </a:rPr>
              <a:t>, </a:t>
            </a:r>
            <a:r>
              <a:rPr lang="en-US" b="1" u="sng" dirty="0" smtClean="0">
                <a:solidFill>
                  <a:srgbClr val="FF0000"/>
                </a:solidFill>
                <a:latin typeface="+mj-lt"/>
              </a:rPr>
              <a:t>citation</a:t>
            </a:r>
            <a:r>
              <a:rPr lang="en-US" b="1" dirty="0" smtClean="0">
                <a:latin typeface="+mj-lt"/>
              </a:rPr>
              <a:t>). </a:t>
            </a:r>
            <a:endParaRPr lang="en-US" b="1" dirty="0" smtClean="0">
              <a:latin typeface="+mj-lt"/>
            </a:endParaRPr>
          </a:p>
          <a:p>
            <a:r>
              <a:rPr lang="en-US" b="1" dirty="0" smtClean="0">
                <a:latin typeface="+mj-lt"/>
              </a:rPr>
              <a:t>For </a:t>
            </a:r>
            <a:r>
              <a:rPr lang="en-US" b="1" dirty="0">
                <a:latin typeface="+mj-lt"/>
              </a:rPr>
              <a:t>example:</a:t>
            </a:r>
          </a:p>
          <a:p>
            <a:pPr lvl="1">
              <a:buFont typeface="Wingdings" pitchFamily="2" charset="2"/>
              <a:buChar char="Ø"/>
            </a:pPr>
            <a:r>
              <a:rPr lang="en-US" b="1" dirty="0">
                <a:latin typeface="+mj-lt"/>
              </a:rPr>
              <a:t>The reader is stunned by Harrison’s dramatic death scene, yet Harrison’s </a:t>
            </a:r>
            <a:r>
              <a:rPr lang="en-US" b="1" dirty="0" smtClean="0">
                <a:latin typeface="+mj-lt"/>
              </a:rPr>
              <a:t>parents </a:t>
            </a:r>
            <a:r>
              <a:rPr lang="en-US" b="1" dirty="0">
                <a:latin typeface="+mj-lt"/>
              </a:rPr>
              <a:t>hardly react. When George realizes Hazel has been crying, he simply </a:t>
            </a:r>
            <a:r>
              <a:rPr lang="en-US" b="1" dirty="0" smtClean="0">
                <a:latin typeface="+mj-lt"/>
              </a:rPr>
              <a:t>says</a:t>
            </a:r>
            <a:r>
              <a:rPr lang="en-US" b="1" dirty="0">
                <a:latin typeface="+mj-lt"/>
              </a:rPr>
              <a:t>, “‘Forget sad things’” (Vonnegut 6</a:t>
            </a:r>
            <a:r>
              <a:rPr lang="en-US" b="1" dirty="0" smtClean="0">
                <a:latin typeface="+mj-lt"/>
              </a:rPr>
              <a:t>).</a:t>
            </a:r>
          </a:p>
        </p:txBody>
      </p:sp>
      <p:pic>
        <p:nvPicPr>
          <p:cNvPr id="2050" name="Picture 2" descr="http://studentweb.cortland.edu/Karen.Jordan/miniproj3/la_quotation_marks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257800"/>
            <a:ext cx="2377113" cy="1336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839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en-US" sz="7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TLQC</a:t>
            </a:r>
            <a:endParaRPr lang="en-US" sz="7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6777317" cy="4343400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T: Transition</a:t>
            </a:r>
          </a:p>
          <a:p>
            <a:pPr marL="68580" indent="0"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L: Lead-In</a:t>
            </a:r>
          </a:p>
          <a:p>
            <a:pPr marL="68580" indent="0"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Q: Quotation</a:t>
            </a:r>
          </a:p>
          <a:p>
            <a:pPr marL="68580" indent="0"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C: Citation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098" name="Picture 2" descr="http://www.clipartheaven.com/clipart/education_%26_schools/cartoons/apple_reading_boo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828800"/>
            <a:ext cx="2231571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468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t-st.rfclipart.com/image/big/e4-b6-9c/three-speech-balloons-with-ellipsis-Download-Royalty-free-Vector-File-EPS-2644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71800" y="4648200"/>
            <a:ext cx="2563091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Ellipses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153400" cy="45720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j-lt"/>
              </a:rPr>
              <a:t>An </a:t>
            </a:r>
            <a:r>
              <a:rPr lang="en-US" b="1" dirty="0" smtClean="0">
                <a:latin typeface="+mj-lt"/>
              </a:rPr>
              <a:t>ellipsis (. </a:t>
            </a:r>
            <a:r>
              <a:rPr lang="en-US" b="1" dirty="0">
                <a:latin typeface="+mj-lt"/>
              </a:rPr>
              <a:t>. .) 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indicates </a:t>
            </a:r>
            <a:r>
              <a:rPr lang="en-US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something </a:t>
            </a:r>
            <a:r>
              <a:rPr lang="en-US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omitted </a:t>
            </a:r>
            <a:r>
              <a:rPr lang="en-US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from a </a:t>
            </a:r>
            <a:r>
              <a:rPr lang="en-US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quoted passage</a:t>
            </a:r>
            <a:r>
              <a:rPr lang="en-US" b="1" dirty="0">
                <a:latin typeface="+mj-lt"/>
              </a:rPr>
              <a:t>. </a:t>
            </a:r>
            <a:r>
              <a:rPr lang="en-US" b="1" dirty="0" smtClean="0">
                <a:latin typeface="+mj-lt"/>
              </a:rPr>
              <a:t/>
            </a:r>
            <a:br>
              <a:rPr lang="en-US" b="1" dirty="0" smtClean="0">
                <a:latin typeface="+mj-lt"/>
              </a:rPr>
            </a:br>
            <a:endParaRPr lang="en-US" b="1" dirty="0">
              <a:latin typeface="+mj-lt"/>
            </a:endParaRPr>
          </a:p>
          <a:p>
            <a:r>
              <a:rPr lang="en-US" b="1" dirty="0">
                <a:latin typeface="+mj-lt"/>
              </a:rPr>
              <a:t>Two things to consider: 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b="1" dirty="0" smtClean="0">
                <a:latin typeface="+mj-lt"/>
              </a:rPr>
              <a:t>Using </a:t>
            </a:r>
            <a:r>
              <a:rPr lang="en-US" b="1" dirty="0">
                <a:latin typeface="+mj-lt"/>
              </a:rPr>
              <a:t>an ellipsis is a </a:t>
            </a:r>
            <a:r>
              <a:rPr lang="en-US" b="1" dirty="0" smtClean="0">
                <a:latin typeface="+mj-lt"/>
              </a:rPr>
              <a:t>form </a:t>
            </a:r>
            <a:r>
              <a:rPr lang="en-US" b="1" dirty="0">
                <a:latin typeface="+mj-lt"/>
              </a:rPr>
              <a:t>of “</a:t>
            </a:r>
            <a:r>
              <a:rPr lang="en-US" b="1" dirty="0" smtClean="0">
                <a:latin typeface="+mj-lt"/>
              </a:rPr>
              <a:t>editing,” </a:t>
            </a:r>
            <a:r>
              <a:rPr lang="en-US" b="1" dirty="0">
                <a:latin typeface="+mj-lt"/>
              </a:rPr>
              <a:t>so be certain </a:t>
            </a:r>
            <a:r>
              <a:rPr lang="en-US" b="1" dirty="0" smtClean="0">
                <a:latin typeface="+mj-lt"/>
              </a:rPr>
              <a:t>to not change </a:t>
            </a:r>
            <a:r>
              <a:rPr lang="en-US" b="1" dirty="0">
                <a:latin typeface="+mj-lt"/>
              </a:rPr>
              <a:t>the original </a:t>
            </a:r>
            <a:r>
              <a:rPr lang="en-US" b="1" dirty="0" smtClean="0">
                <a:latin typeface="+mj-lt"/>
              </a:rPr>
              <a:t>meaning of </a:t>
            </a:r>
            <a:r>
              <a:rPr lang="en-US" b="1" dirty="0">
                <a:latin typeface="+mj-lt"/>
              </a:rPr>
              <a:t>the quoted </a:t>
            </a:r>
            <a:r>
              <a:rPr lang="en-US" b="1" dirty="0" smtClean="0">
                <a:latin typeface="+mj-lt"/>
              </a:rPr>
              <a:t>passage</a:t>
            </a:r>
            <a:r>
              <a:rPr lang="en-US" b="1" dirty="0">
                <a:latin typeface="+mj-lt"/>
              </a:rPr>
              <a:t>.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b="1" dirty="0" smtClean="0">
                <a:latin typeface="+mj-lt"/>
              </a:rPr>
              <a:t>If </a:t>
            </a:r>
            <a:r>
              <a:rPr lang="en-US" b="1" dirty="0">
                <a:latin typeface="+mj-lt"/>
              </a:rPr>
              <a:t>quoted text </a:t>
            </a:r>
            <a:r>
              <a:rPr lang="en-US" b="1" dirty="0" smtClean="0">
                <a:latin typeface="+mj-lt"/>
              </a:rPr>
              <a:t>has more </a:t>
            </a:r>
            <a:r>
              <a:rPr lang="en-US" b="1" dirty="0">
                <a:latin typeface="+mj-lt"/>
              </a:rPr>
              <a:t>ellipses than </a:t>
            </a:r>
            <a:r>
              <a:rPr lang="en-US" b="1" dirty="0" smtClean="0">
                <a:latin typeface="+mj-lt"/>
              </a:rPr>
              <a:t>words, paraphrase</a:t>
            </a:r>
            <a:r>
              <a:rPr lang="en-US" b="1" dirty="0" smtClean="0">
                <a:latin typeface="+mj-lt"/>
              </a:rPr>
              <a:t>.</a:t>
            </a:r>
            <a:endParaRPr lang="en-US" b="1" dirty="0">
              <a:latin typeface="+mj-lt"/>
            </a:endParaRPr>
          </a:p>
        </p:txBody>
      </p:sp>
      <p:pic>
        <p:nvPicPr>
          <p:cNvPr id="4098" name="Picture 2" descr="http://images.clipartpanda.com/representative-clipart-friendly_pencil_cartoon_character_waving_with_smiling_face_0521-1001-2610-5830_SMU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" b="100000" l="3084" r="95595">
                        <a14:foregroundMark x1="82819" y1="30333" x2="82819" y2="30333"/>
                        <a14:foregroundMark x1="81938" y1="23333" x2="81938" y2="23333"/>
                        <a14:foregroundMark x1="88546" y1="23000" x2="88546" y2="23000"/>
                        <a14:foregroundMark x1="91630" y1="30667" x2="91630" y2="30667"/>
                        <a14:foregroundMark x1="19824" y1="69333" x2="19824" y2="69333"/>
                        <a14:foregroundMark x1="42291" y1="51667" x2="42291" y2="51667"/>
                        <a14:foregroundMark x1="33480" y1="53000" x2="33480" y2="53000"/>
                        <a14:foregroundMark x1="28194" y1="53000" x2="28194" y2="53000"/>
                        <a14:foregroundMark x1="21586" y1="48667" x2="21586" y2="48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302614"/>
            <a:ext cx="1933575" cy="255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5856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5">
      <a:dk1>
        <a:sysClr val="windowText" lastClr="000000"/>
      </a:dk1>
      <a:lt1>
        <a:srgbClr val="FFFFFF"/>
      </a:lt1>
      <a:dk2>
        <a:srgbClr val="0070C0"/>
      </a:dk2>
      <a:lt2>
        <a:srgbClr val="AAE3FC"/>
      </a:lt2>
      <a:accent1>
        <a:srgbClr val="FF0000"/>
      </a:accent1>
      <a:accent2>
        <a:srgbClr val="71685A"/>
      </a:accent2>
      <a:accent3>
        <a:srgbClr val="7C1E0E"/>
      </a:accent3>
      <a:accent4>
        <a:srgbClr val="909465"/>
      </a:accent4>
      <a:accent5>
        <a:srgbClr val="C3152E"/>
      </a:accent5>
      <a:accent6>
        <a:srgbClr val="E77998"/>
      </a:accent6>
      <a:hlink>
        <a:srgbClr val="E68200"/>
      </a:hlink>
      <a:folHlink>
        <a:srgbClr val="FFA94A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75</TotalTime>
  <Words>283</Words>
  <Application>Microsoft Office PowerPoint</Application>
  <PresentationFormat>On-screen Show (4:3)</PresentationFormat>
  <Paragraphs>44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Do Now!</vt:lpstr>
      <vt:lpstr>Independent Reading</vt:lpstr>
      <vt:lpstr>Embedding Direct Quotes</vt:lpstr>
      <vt:lpstr>Why do writers use Direct Quotes?</vt:lpstr>
      <vt:lpstr>What is a Direct Quotation?</vt:lpstr>
      <vt:lpstr>How do we Cite a Direct Quotation? </vt:lpstr>
      <vt:lpstr>When using direct quotes…</vt:lpstr>
      <vt:lpstr>TLQC</vt:lpstr>
      <vt:lpstr>Ellipses</vt:lpstr>
      <vt:lpstr>Brackets</vt:lpstr>
      <vt:lpstr>Ellipses &amp; Brackets</vt:lpstr>
      <vt:lpstr>Together… Springboard Page 103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Goodine, Lindsey</dc:creator>
  <cp:lastModifiedBy>Shettle, Meghan</cp:lastModifiedBy>
  <cp:revision>11</cp:revision>
  <dcterms:created xsi:type="dcterms:W3CDTF">2014-11-09T16:37:06Z</dcterms:created>
  <dcterms:modified xsi:type="dcterms:W3CDTF">2014-11-17T00:00:15Z</dcterms:modified>
</cp:coreProperties>
</file>